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3" r:id="rId5"/>
    <p:sldId id="286" r:id="rId6"/>
    <p:sldId id="261" r:id="rId7"/>
    <p:sldId id="262" r:id="rId8"/>
    <p:sldId id="272" r:id="rId9"/>
    <p:sldId id="291" r:id="rId10"/>
    <p:sldId id="295" r:id="rId11"/>
    <p:sldId id="292" r:id="rId12"/>
    <p:sldId id="293" r:id="rId13"/>
    <p:sldId id="294" r:id="rId14"/>
    <p:sldId id="266" r:id="rId15"/>
    <p:sldId id="264" r:id="rId16"/>
    <p:sldId id="296" r:id="rId17"/>
    <p:sldId id="276" r:id="rId18"/>
    <p:sldId id="297" r:id="rId19"/>
    <p:sldId id="29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10/5/2021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614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891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980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533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2418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33510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93610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06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750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304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1794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0487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42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5647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582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‹nº›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‹nº›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pngall.com/dream-house-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juku.it/the-good-the-bad-and-the-ugly-of-hci/network-and-internet-communication-technology-concept-data-center-interior-server-racks-with-telecommunication-equipment-in-server-room-3/" TargetMode="Externa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fif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State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5788" y="5428423"/>
            <a:ext cx="4099187" cy="1048939"/>
          </a:xfr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Previsão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preços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imóveis</a:t>
            </a:r>
            <a:endParaRPr lang="en-US" noProof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  <a:p>
            <a:r>
              <a:rPr lang="en-US" dirty="0" err="1"/>
              <a:t>Mentoria</a:t>
            </a:r>
            <a:r>
              <a:rPr lang="en-US" dirty="0"/>
              <a:t> DSA</a:t>
            </a:r>
          </a:p>
        </p:txBody>
      </p:sp>
      <p:pic>
        <p:nvPicPr>
          <p:cNvPr id="5" name="Picture 4" descr="A picture containing house, building, grass, outdoor&#10;&#10;Description automatically generated">
            <a:extLst>
              <a:ext uri="{FF2B5EF4-FFF2-40B4-BE49-F238E27FC236}">
                <a16:creationId xmlns:a16="http://schemas.microsoft.com/office/drawing/2014/main" id="{5A70A392-DF5B-44E0-8869-435E1142E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1997" y="388094"/>
            <a:ext cx="6899065" cy="4185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79C62-CC4F-411E-B6ED-382915309CB9}"/>
              </a:ext>
            </a:extLst>
          </p:cNvPr>
          <p:cNvSpPr txBox="1"/>
          <p:nvPr/>
        </p:nvSpPr>
        <p:spPr>
          <a:xfrm>
            <a:off x="0" y="6627168"/>
            <a:ext cx="8091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www.pngall.com/dream-house-pn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432000"/>
            <a:ext cx="10093972" cy="4320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Realidade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E556E-EB1F-4FE1-94F5-E0AD9F7E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6" y="852155"/>
            <a:ext cx="11362087" cy="5412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FC2B5-F232-4EC7-B844-FAA6D49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721D9-79E8-4C19-AC53-B7EAB9119E8E}"/>
              </a:ext>
            </a:extLst>
          </p:cNvPr>
          <p:cNvSpPr txBox="1"/>
          <p:nvPr/>
        </p:nvSpPr>
        <p:spPr>
          <a:xfrm>
            <a:off x="9865895" y="6577832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Fonte:</a:t>
            </a: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A29A5138-5C20-4F17-B186-B0C60135D3B2}"/>
              </a:ext>
            </a:extLst>
          </p:cNvPr>
          <p:cNvSpPr/>
          <p:nvPr/>
        </p:nvSpPr>
        <p:spPr>
          <a:xfrm>
            <a:off x="4146884" y="2551910"/>
            <a:ext cx="1355558" cy="651651"/>
          </a:xfrm>
          <a:prstGeom prst="curvedDown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3F0E7412-3811-40E7-BA85-93D973F9492C}"/>
              </a:ext>
            </a:extLst>
          </p:cNvPr>
          <p:cNvSpPr/>
          <p:nvPr/>
        </p:nvSpPr>
        <p:spPr>
          <a:xfrm flipH="1">
            <a:off x="3208422" y="5470358"/>
            <a:ext cx="3128210" cy="593558"/>
          </a:xfrm>
          <a:prstGeom prst="curvedUpArrow">
            <a:avLst/>
          </a:prstGeom>
          <a:solidFill>
            <a:srgbClr val="0070C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E5B813B0-C913-4368-AA8A-02A57BC901F2}"/>
              </a:ext>
            </a:extLst>
          </p:cNvPr>
          <p:cNvSpPr/>
          <p:nvPr/>
        </p:nvSpPr>
        <p:spPr>
          <a:xfrm flipH="1">
            <a:off x="3639125" y="2293467"/>
            <a:ext cx="3519055" cy="910094"/>
          </a:xfrm>
          <a:prstGeom prst="curvedDownArrow">
            <a:avLst/>
          </a:prstGeom>
          <a:solidFill>
            <a:srgbClr val="00B05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7FC0FFC9-41F1-4272-9D6E-54B015B2A7C4}"/>
              </a:ext>
            </a:extLst>
          </p:cNvPr>
          <p:cNvSpPr/>
          <p:nvPr/>
        </p:nvSpPr>
        <p:spPr>
          <a:xfrm flipH="1">
            <a:off x="5442402" y="2551910"/>
            <a:ext cx="1355557" cy="651651"/>
          </a:xfrm>
          <a:prstGeom prst="curvedDownArrow">
            <a:avLst/>
          </a:prstGeom>
          <a:solidFill>
            <a:srgbClr val="FFC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9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Ferramentas </a:t>
            </a:r>
            <a:r>
              <a:rPr lang="en-US" dirty="0" err="1">
                <a:solidFill>
                  <a:srgbClr val="0070C0"/>
                </a:solidFill>
              </a:rPr>
              <a:t>utilizadas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399" y="1014483"/>
            <a:ext cx="11329200" cy="252000"/>
          </a:xfrm>
        </p:spPr>
        <p:txBody>
          <a:bodyPr/>
          <a:lstStyle/>
          <a:p>
            <a:r>
              <a:rPr lang="en-US" sz="2000" dirty="0"/>
              <a:t>As </a:t>
            </a:r>
            <a:r>
              <a:rPr lang="en-US" sz="2000" dirty="0" err="1"/>
              <a:t>habilidades</a:t>
            </a:r>
            <a:r>
              <a:rPr lang="en-US" sz="2000" dirty="0"/>
              <a:t> do time </a:t>
            </a:r>
            <a:r>
              <a:rPr lang="en-US" sz="2000" dirty="0" err="1"/>
              <a:t>eram</a:t>
            </a:r>
            <a:r>
              <a:rPr lang="en-US" sz="2000" dirty="0"/>
              <a:t> </a:t>
            </a:r>
            <a:r>
              <a:rPr lang="en-US" sz="2000" dirty="0" err="1"/>
              <a:t>diversas</a:t>
            </a:r>
            <a:r>
              <a:rPr lang="en-US" sz="2000" dirty="0"/>
              <a:t>, logo </a:t>
            </a:r>
            <a:r>
              <a:rPr lang="en-US" sz="2000" dirty="0" err="1"/>
              <a:t>utilizamos</a:t>
            </a:r>
            <a:r>
              <a:rPr lang="en-US" sz="2000" dirty="0"/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58189" y="4718440"/>
            <a:ext cx="2173706" cy="1770592"/>
          </a:xfrm>
        </p:spPr>
        <p:txBody>
          <a:bodyPr/>
          <a:lstStyle/>
          <a:p>
            <a:r>
              <a:rPr lang="en-US" sz="1800" dirty="0"/>
              <a:t>No </a:t>
            </a:r>
            <a:r>
              <a:rPr lang="en-US" sz="1800" dirty="0" err="1"/>
              <a:t>início</a:t>
            </a:r>
            <a:r>
              <a:rPr lang="en-US" sz="1800" dirty="0"/>
              <a:t>, para </a:t>
            </a:r>
            <a:r>
              <a:rPr lang="en-US" sz="1800" dirty="0" err="1"/>
              <a:t>análise</a:t>
            </a:r>
            <a:r>
              <a:rPr lang="en-US" sz="1800" dirty="0"/>
              <a:t> </a:t>
            </a:r>
            <a:r>
              <a:rPr lang="en-US" sz="1800" dirty="0" err="1"/>
              <a:t>exploratória</a:t>
            </a:r>
            <a:endParaRPr lang="en-US" sz="1800" dirty="0"/>
          </a:p>
          <a:p>
            <a:r>
              <a:rPr lang="en-US" sz="1600" i="1" noProof="1">
                <a:solidFill>
                  <a:srgbClr val="0070C0"/>
                </a:solidFill>
              </a:rPr>
              <a:t>Bibliotecas </a:t>
            </a:r>
            <a:r>
              <a:rPr lang="pt-BR" sz="160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dplyr, tidyr e o ggplot2</a:t>
            </a:r>
            <a:endParaRPr lang="en-US" sz="1600" i="1" noProof="1">
              <a:solidFill>
                <a:srgbClr val="0070C0"/>
              </a:solidFill>
            </a:endParaRPr>
          </a:p>
          <a:p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Phyton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16905" y="4991512"/>
            <a:ext cx="2366211" cy="1434487"/>
          </a:xfrm>
        </p:spPr>
        <p:txBody>
          <a:bodyPr/>
          <a:lstStyle/>
          <a:p>
            <a:r>
              <a:rPr lang="en-US" sz="1800" dirty="0" err="1"/>
              <a:t>Foi</a:t>
            </a:r>
            <a:r>
              <a:rPr lang="en-US" sz="1800" dirty="0"/>
              <a:t> a </a:t>
            </a:r>
            <a:r>
              <a:rPr lang="en-US" sz="1800" dirty="0" err="1"/>
              <a:t>linguagem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adequada</a:t>
            </a:r>
            <a:r>
              <a:rPr lang="en-US" sz="1800" dirty="0"/>
              <a:t> à </a:t>
            </a:r>
            <a:r>
              <a:rPr lang="en-US" sz="1800" dirty="0" err="1"/>
              <a:t>necessidade</a:t>
            </a:r>
            <a:endParaRPr lang="en-US" sz="1800" dirty="0"/>
          </a:p>
          <a:p>
            <a:r>
              <a:rPr lang="pt-BR" sz="1600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Bibliotecas </a:t>
            </a:r>
            <a:r>
              <a:rPr lang="pt-BR" sz="160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Pandas, Numpy e MatplotLib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Tableau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924849" y="4718440"/>
            <a:ext cx="1620000" cy="832128"/>
          </a:xfrm>
        </p:spPr>
        <p:txBody>
          <a:bodyPr/>
          <a:lstStyle/>
          <a:p>
            <a:r>
              <a:rPr lang="en-US" sz="1800" dirty="0"/>
              <a:t>Para </a:t>
            </a:r>
            <a:r>
              <a:rPr lang="en-US" sz="1800" dirty="0" err="1"/>
              <a:t>visualização</a:t>
            </a:r>
            <a:endParaRPr lang="en-US" sz="1800" noProof="1"/>
          </a:p>
          <a:p>
            <a:endParaRPr lang="en-US" sz="1800" dirty="0"/>
          </a:p>
        </p:txBody>
      </p:sp>
      <p:pic>
        <p:nvPicPr>
          <p:cNvPr id="21" name="Picture Placeholder 20" descr="A picture containing text, scene, blue, walkway&#10;&#10;Description automatically generated">
            <a:extLst>
              <a:ext uri="{FF2B5EF4-FFF2-40B4-BE49-F238E27FC236}">
                <a16:creationId xmlns:a16="http://schemas.microsoft.com/office/drawing/2014/main" id="{6F10009F-19D3-44DF-B65E-65063B762DA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6C9B0F-E3B2-410C-AC92-AB3934C3F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999" y="2297990"/>
            <a:ext cx="1620001" cy="1640001"/>
          </a:xfrm>
          <a:prstGeom prst="rect">
            <a:avLst/>
          </a:prstGeom>
        </p:spPr>
      </p:pic>
      <p:pic>
        <p:nvPicPr>
          <p:cNvPr id="13" name="Picture Placeholder 12" descr="A picture containing text, scene, blue, walkway&#10;&#10;Description automatically generated">
            <a:extLst>
              <a:ext uri="{FF2B5EF4-FFF2-40B4-BE49-F238E27FC236}">
                <a16:creationId xmlns:a16="http://schemas.microsoft.com/office/drawing/2014/main" id="{1AB84099-A8B2-464B-B918-F6DBC8FEBAD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 l="16667" r="16667"/>
          <a:stretch>
            <a:fillRect/>
          </a:stretch>
        </p:blipFill>
        <p:spPr>
          <a:xfrm>
            <a:off x="10042358" y="379861"/>
            <a:ext cx="2053553" cy="205355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BC7522-5CFA-4C39-9A07-32E6284BE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437" y="2559921"/>
            <a:ext cx="1107209" cy="1116138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01626D-C9D3-48D5-8194-8A53BA4F6D1F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D85EC-75AC-44F4-BD03-1A6582AC9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119" y="2598897"/>
            <a:ext cx="1299460" cy="10863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FDD10E-F51E-4ABE-8221-F91F35805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42EAEB-4BF1-4920-B0F8-72B54522B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0172" y="1713234"/>
            <a:ext cx="781091" cy="7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2556" y="57284"/>
            <a:ext cx="6152875" cy="945348"/>
          </a:xfrm>
        </p:spPr>
        <p:txBody>
          <a:bodyPr/>
          <a:lstStyle/>
          <a:p>
            <a:pPr algn="ctr"/>
            <a:r>
              <a:rPr lang="en-US" sz="4800" dirty="0" err="1"/>
              <a:t>Análise</a:t>
            </a:r>
            <a:r>
              <a:rPr lang="en-US" sz="4800" dirty="0"/>
              <a:t> </a:t>
            </a:r>
            <a:r>
              <a:rPr lang="en-US" sz="4800" dirty="0" err="1"/>
              <a:t>Exploratória</a:t>
            </a:r>
            <a:r>
              <a:rPr lang="en-US" sz="48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716" y="1130969"/>
            <a:ext cx="4724400" cy="5109410"/>
          </a:xfrm>
        </p:spPr>
        <p:txBody>
          <a:bodyPr/>
          <a:lstStyle/>
          <a:p>
            <a:pPr algn="just"/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Foram executadas muitas pesquisas, como: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dimensão do conjunto de dados;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 de valores nulos;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 de outliers;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correlação entre variáveis;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distribuição dos dados, etc. </a:t>
            </a:r>
          </a:p>
          <a:p>
            <a:pPr algn="just"/>
            <a:r>
              <a:rPr lang="en-US" sz="20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Descobrimos</a:t>
            </a: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Mais de 70% de valores nulos;</a:t>
            </a:r>
            <a:endParaRPr lang="en-US" sz="2000" dirty="0">
              <a:solidFill>
                <a:srgbClr val="FFFF0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Necessidade de tratar algumas variáveis do conjunto de dados;</a:t>
            </a:r>
            <a:endParaRPr lang="en-US" sz="2000" dirty="0">
              <a:solidFill>
                <a:srgbClr val="FFFF0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Necessidade de remoção de dados ou preenchimento com médias;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FF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apenas os registros de São Paulo, para atender ao Volume e Variedade. </a:t>
            </a:r>
            <a:endParaRPr lang="en-US" sz="2000" dirty="0">
              <a:solidFill>
                <a:srgbClr val="FFFF0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AD0068-6A1D-4456-AD3E-401B62B5B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947452"/>
            <a:ext cx="5703889" cy="4320000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5A386-C905-45F0-A18F-3B81A3DA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576"/>
            <a:ext cx="2520628" cy="3066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C0FE3A-8919-4181-BF9D-E1DBD0DF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7452"/>
            <a:ext cx="3971636" cy="7701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0B234D-3313-4EF9-8C30-7D35B49D3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18" y="1424135"/>
            <a:ext cx="2997202" cy="4931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782E4F-74A0-4121-AD20-A2DD830CA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817" y="2453807"/>
            <a:ext cx="2112125" cy="18879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9BB44-E190-45F2-94C1-B48351D02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486" y="966708"/>
            <a:ext cx="1966294" cy="15423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AAEC08-8D54-428B-8F6B-169309A07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89270">
            <a:off x="2233324" y="1853158"/>
            <a:ext cx="3476625" cy="5619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00BCA2-EB48-45D8-B961-039C7B0A6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943836">
            <a:off x="657578" y="2164632"/>
            <a:ext cx="4072264" cy="11684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462624-87A7-4301-9B36-23AA41EF1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86" y="3195370"/>
            <a:ext cx="4802765" cy="6585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CF8862-93C3-4CBB-906E-7EA3AD2EFA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18" y="3998336"/>
            <a:ext cx="2053400" cy="12691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C4B7BCE-2159-447F-A8AB-5D2E5066DD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04645">
            <a:off x="2458687" y="3829978"/>
            <a:ext cx="2977538" cy="10095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F2259A-DA00-4518-971C-B712054996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7880" y="4538193"/>
            <a:ext cx="3935062" cy="72925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AC0C09-9AC0-4D74-BFF8-6E0FF4C88F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AD0068-6A1D-4456-AD3E-401B62B5B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947452"/>
            <a:ext cx="5703889" cy="4320000"/>
          </a:xfrm>
        </p:spPr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5AC0C09-9AC0-4D74-BFF8-6E0FF4C8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8D8DB-839E-4E03-B549-C9323B27D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228" y="930199"/>
            <a:ext cx="2205789" cy="2205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E3F4F1-E4CA-4D6A-947A-A3FFF6CA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779" y="2874965"/>
            <a:ext cx="1817689" cy="2391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5CB3F-CE38-4B4E-BE66-076ECA0BF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377" y="929588"/>
            <a:ext cx="1790181" cy="2563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323EF4-9E3F-436A-9FBF-EA99F1637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" y="917747"/>
            <a:ext cx="2195351" cy="4364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6DC7A4-95D7-4C90-BCCF-8AB956E16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92623">
            <a:off x="513637" y="2798913"/>
            <a:ext cx="1938226" cy="2276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13C134-5652-4A16-8154-53CF4B1F6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900766">
            <a:off x="839013" y="1211286"/>
            <a:ext cx="2606842" cy="677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424A4-31EC-4D95-91CF-975F0A944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62807">
            <a:off x="1848741" y="2113616"/>
            <a:ext cx="2133042" cy="22057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A6CC4F-7131-4A4F-8533-5926351FB3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62807">
            <a:off x="1984903" y="2041021"/>
            <a:ext cx="2133042" cy="22057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FDAD239-6DB0-4BB8-95BE-5DD2C8C387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602" y="3861465"/>
            <a:ext cx="3577114" cy="14053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AE6F21-E690-4269-A8BB-0CF7B34B54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490" y="1830259"/>
            <a:ext cx="1868498" cy="1970047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CF4C41E-5698-4D04-B57B-E9E06DF634C3}"/>
              </a:ext>
            </a:extLst>
          </p:cNvPr>
          <p:cNvGrpSpPr/>
          <p:nvPr/>
        </p:nvGrpSpPr>
        <p:grpSpPr>
          <a:xfrm>
            <a:off x="7387947" y="234225"/>
            <a:ext cx="4475865" cy="1305820"/>
            <a:chOff x="7387947" y="234225"/>
            <a:chExt cx="4475865" cy="1305820"/>
          </a:xfrm>
        </p:grpSpPr>
        <p:sp>
          <p:nvSpPr>
            <p:cNvPr id="55" name="Arrow: Pentagon 54">
              <a:extLst>
                <a:ext uri="{FF2B5EF4-FFF2-40B4-BE49-F238E27FC236}">
                  <a16:creationId xmlns:a16="http://schemas.microsoft.com/office/drawing/2014/main" id="{18308D36-090D-4BCC-95A8-B1FFC3F5CC87}"/>
                </a:ext>
              </a:extLst>
            </p:cNvPr>
            <p:cNvSpPr/>
            <p:nvPr/>
          </p:nvSpPr>
          <p:spPr>
            <a:xfrm rot="5400000">
              <a:off x="8972970" y="-1350798"/>
              <a:ext cx="1305820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3DFBBC-E689-420C-AB55-3C4D1F0C3B97}"/>
                </a:ext>
              </a:extLst>
            </p:cNvPr>
            <p:cNvSpPr txBox="1"/>
            <p:nvPr/>
          </p:nvSpPr>
          <p:spPr>
            <a:xfrm>
              <a:off x="7579895" y="304800"/>
              <a:ext cx="42270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Para o modelo de Regressão</a:t>
              </a:r>
              <a:endPara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pt-BR" sz="18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Foram feitas tratativas de outiliers, seleção de variáveis, entre outras técnicas 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36BB0E4-4AB3-47F0-A666-9375667CC874}"/>
              </a:ext>
            </a:extLst>
          </p:cNvPr>
          <p:cNvGrpSpPr/>
          <p:nvPr/>
        </p:nvGrpSpPr>
        <p:grpSpPr>
          <a:xfrm>
            <a:off x="7447840" y="1574214"/>
            <a:ext cx="4475865" cy="1305820"/>
            <a:chOff x="7447840" y="1574214"/>
            <a:chExt cx="4475865" cy="1305820"/>
          </a:xfrm>
        </p:grpSpPr>
        <p:sp>
          <p:nvSpPr>
            <p:cNvPr id="57" name="Arrow: Pentagon 56">
              <a:extLst>
                <a:ext uri="{FF2B5EF4-FFF2-40B4-BE49-F238E27FC236}">
                  <a16:creationId xmlns:a16="http://schemas.microsoft.com/office/drawing/2014/main" id="{9F736307-376B-461A-A324-4B97B56ECEDC}"/>
                </a:ext>
              </a:extLst>
            </p:cNvPr>
            <p:cNvSpPr/>
            <p:nvPr/>
          </p:nvSpPr>
          <p:spPr>
            <a:xfrm rot="5400000">
              <a:off x="9032863" y="-10809"/>
              <a:ext cx="1305820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5A9E708-F3D8-4165-BE39-349A70742C5C}"/>
                </a:ext>
              </a:extLst>
            </p:cNvPr>
            <p:cNvSpPr txBox="1"/>
            <p:nvPr/>
          </p:nvSpPr>
          <p:spPr>
            <a:xfrm>
              <a:off x="7553756" y="1591492"/>
              <a:ext cx="42270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Separados dados de treino e de teste 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Métricas: R2 e o MSE;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Feita nova tratativa de outliers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7F58538-B304-4D9B-B289-A75AEAFFBD6C}"/>
              </a:ext>
            </a:extLst>
          </p:cNvPr>
          <p:cNvGrpSpPr/>
          <p:nvPr/>
        </p:nvGrpSpPr>
        <p:grpSpPr>
          <a:xfrm>
            <a:off x="7455509" y="2897309"/>
            <a:ext cx="4475865" cy="2210399"/>
            <a:chOff x="7473297" y="2972064"/>
            <a:chExt cx="4475865" cy="1305821"/>
          </a:xfrm>
        </p:grpSpPr>
        <p:sp>
          <p:nvSpPr>
            <p:cNvPr id="60" name="Arrow: Pentagon 59">
              <a:extLst>
                <a:ext uri="{FF2B5EF4-FFF2-40B4-BE49-F238E27FC236}">
                  <a16:creationId xmlns:a16="http://schemas.microsoft.com/office/drawing/2014/main" id="{672F266A-30AF-4726-AA45-091435E091F7}"/>
                </a:ext>
              </a:extLst>
            </p:cNvPr>
            <p:cNvSpPr/>
            <p:nvPr/>
          </p:nvSpPr>
          <p:spPr>
            <a:xfrm rot="5400000">
              <a:off x="9058320" y="1387042"/>
              <a:ext cx="1305820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02E405-9710-4ED7-9A89-68F93E3600A3}"/>
                </a:ext>
              </a:extLst>
            </p:cNvPr>
            <p:cNvSpPr txBox="1"/>
            <p:nvPr/>
          </p:nvSpPr>
          <p:spPr>
            <a:xfrm>
              <a:off x="7636718" y="2972064"/>
              <a:ext cx="4312443" cy="1036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Nova recriação do modelo, resultando em valores mais aceitáveis das métricas; 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Com a métrica dentro do que o grupo determinou aceitável, foram aplicados mais dois algoritmos de regressão linear: </a:t>
              </a:r>
            </a:p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o KNN e o Decision Tree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762766-4EE9-462F-AD7D-6C8CF3F96092}"/>
              </a:ext>
            </a:extLst>
          </p:cNvPr>
          <p:cNvGrpSpPr/>
          <p:nvPr/>
        </p:nvGrpSpPr>
        <p:grpSpPr>
          <a:xfrm>
            <a:off x="7473979" y="5209848"/>
            <a:ext cx="4475865" cy="913864"/>
            <a:chOff x="7473979" y="5209848"/>
            <a:chExt cx="4475865" cy="913864"/>
          </a:xfrm>
        </p:grpSpPr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2494F4CA-E131-4A96-A30D-EFFDE6F3CC99}"/>
                </a:ext>
              </a:extLst>
            </p:cNvPr>
            <p:cNvSpPr/>
            <p:nvPr/>
          </p:nvSpPr>
          <p:spPr>
            <a:xfrm rot="5400000">
              <a:off x="9254980" y="3428847"/>
              <a:ext cx="913864" cy="4475865"/>
            </a:xfrm>
            <a:prstGeom prst="homePlate">
              <a:avLst/>
            </a:prstGeom>
            <a:gradFill flip="none" rotWithShape="1">
              <a:gsLst>
                <a:gs pos="10000">
                  <a:schemeClr val="accent2">
                    <a:lumMod val="60000"/>
                    <a:lumOff val="40000"/>
                  </a:schemeClr>
                </a:gs>
                <a:gs pos="92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A58AEDE-E73D-4871-BC97-EB9268EA97E0}"/>
                </a:ext>
              </a:extLst>
            </p:cNvPr>
            <p:cNvSpPr txBox="1"/>
            <p:nvPr/>
          </p:nvSpPr>
          <p:spPr>
            <a:xfrm>
              <a:off x="7579895" y="5227126"/>
              <a:ext cx="4227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  <a:cs typeface="Times New Roman" panose="02020603050405020304" pitchFamily="18" charset="0"/>
                </a:rPr>
                <a:t>Os dois últimos modelos apresentaram melhor métrica de treinamento.</a:t>
              </a:r>
              <a:endPara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itle 2">
            <a:extLst>
              <a:ext uri="{FF2B5EF4-FFF2-40B4-BE49-F238E27FC236}">
                <a16:creationId xmlns:a16="http://schemas.microsoft.com/office/drawing/2014/main" id="{3B2D33D2-D734-4D68-936A-D3469569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84"/>
            <a:ext cx="6248400" cy="423979"/>
          </a:xfrm>
        </p:spPr>
        <p:txBody>
          <a:bodyPr/>
          <a:lstStyle/>
          <a:p>
            <a:pPr algn="ctr"/>
            <a:r>
              <a:rPr lang="en-US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Construção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testes / </a:t>
            </a:r>
            <a:r>
              <a:rPr lang="en-US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avaliação</a:t>
            </a:r>
            <a:endParaRPr 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46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485058"/>
            <a:ext cx="11329200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Visualização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E1E84D-B0E8-491E-AD5C-F009EA8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87ACF7-D8BB-41A6-BD47-73130770B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0" y="1163781"/>
            <a:ext cx="11173726" cy="50050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079" y="1163781"/>
            <a:ext cx="14192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11183"/>
            <a:ext cx="11329200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Visualização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E1E84D-B0E8-491E-AD5C-F009EA8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229D2F-55E0-4609-9DC6-7733A6D28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0" y="1043248"/>
            <a:ext cx="11501982" cy="507602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840" y="1043249"/>
            <a:ext cx="1567543" cy="3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11183"/>
            <a:ext cx="11329200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Visualização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E1E84D-B0E8-491E-AD5C-F009EA8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CAF7A2-FD62-4F19-BE6D-E6CE80CBA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0" y="1028501"/>
            <a:ext cx="10107291" cy="56707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766" y="1028501"/>
            <a:ext cx="1589811" cy="2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20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  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9AB906-8AA6-496F-8B0F-60D384CA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AAE74C1-4D40-41F4-B9A6-CC8A2772FE8D}"/>
              </a:ext>
            </a:extLst>
          </p:cNvPr>
          <p:cNvSpPr/>
          <p:nvPr/>
        </p:nvSpPr>
        <p:spPr>
          <a:xfrm>
            <a:off x="5104975" y="1156673"/>
            <a:ext cx="3021341" cy="3116111"/>
          </a:xfrm>
          <a:prstGeom prst="rec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0" name="Picture Placeholder 46" descr="People discuss something">
            <a:extLst>
              <a:ext uri="{FF2B5EF4-FFF2-40B4-BE49-F238E27FC236}">
                <a16:creationId xmlns:a16="http://schemas.microsoft.com/office/drawing/2014/main" id="{E43F701B-094F-4F92-BF52-BF33ED657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  <a:prstGeom prst="rect">
            <a:avLst/>
          </a:prstGeom>
        </p:spPr>
      </p:pic>
      <p:sp>
        <p:nvSpPr>
          <p:cNvPr id="11" name="object 3" descr="Blue rectangle">
            <a:extLst>
              <a:ext uri="{FF2B5EF4-FFF2-40B4-BE49-F238E27FC236}">
                <a16:creationId xmlns:a16="http://schemas.microsoft.com/office/drawing/2014/main" id="{C2EB0E43-0877-49A0-AED6-F867A990F0C3}"/>
              </a:ext>
            </a:extLst>
          </p:cNvPr>
          <p:cNvSpPr/>
          <p:nvPr/>
        </p:nvSpPr>
        <p:spPr>
          <a:xfrm>
            <a:off x="12632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Rectangle 12" descr="Blue rectangle">
            <a:extLst>
              <a:ext uri="{FF2B5EF4-FFF2-40B4-BE49-F238E27FC236}">
                <a16:creationId xmlns:a16="http://schemas.microsoft.com/office/drawing/2014/main" id="{662939DA-7BEB-4B66-A36C-C29C5D221DA9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64768EC-1269-4B14-9933-EB08DE912015}"/>
              </a:ext>
            </a:extLst>
          </p:cNvPr>
          <p:cNvSpPr txBox="1">
            <a:spLocks/>
          </p:cNvSpPr>
          <p:nvPr/>
        </p:nvSpPr>
        <p:spPr bwMode="ltGray">
          <a:xfrm>
            <a:off x="838200" y="289263"/>
            <a:ext cx="2488303" cy="103695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</a:p>
        </p:txBody>
      </p:sp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05B48E87-8955-47CC-9A24-5DFB09E6EF89}"/>
              </a:ext>
            </a:extLst>
          </p:cNvPr>
          <p:cNvSpPr txBox="1">
            <a:spLocks/>
          </p:cNvSpPr>
          <p:nvPr/>
        </p:nvSpPr>
        <p:spPr bwMode="white">
          <a:xfrm>
            <a:off x="678493" y="4792835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Adriane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</a:t>
            </a:r>
            <a:endParaRPr lang="en-US" sz="1600" i="1" dirty="0">
              <a:solidFill>
                <a:schemeClr val="bg2"/>
              </a:solidFill>
            </a:endParaRPr>
          </a:p>
        </p:txBody>
      </p:sp>
      <p:sp>
        <p:nvSpPr>
          <p:cNvPr id="21" name="object 6" descr="Beige rectangle">
            <a:extLst>
              <a:ext uri="{FF2B5EF4-FFF2-40B4-BE49-F238E27FC236}">
                <a16:creationId xmlns:a16="http://schemas.microsoft.com/office/drawing/2014/main" id="{B44C7AAA-D0EF-474B-83C3-0B94036A0A7B}"/>
              </a:ext>
            </a:extLst>
          </p:cNvPr>
          <p:cNvSpPr/>
          <p:nvPr/>
        </p:nvSpPr>
        <p:spPr bwMode="ltGray">
          <a:xfrm>
            <a:off x="835799" y="1307057"/>
            <a:ext cx="2245452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B0E20E7-14FA-4767-84B5-1F3989EEAE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098465" cy="20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F2AC03B1-DCD8-4049-AE8F-8696191F29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04C8FC-B04C-41B2-AE40-585B99C329D2}"/>
              </a:ext>
            </a:extLst>
          </p:cNvPr>
          <p:cNvGrpSpPr/>
          <p:nvPr/>
        </p:nvGrpSpPr>
        <p:grpSpPr>
          <a:xfrm>
            <a:off x="9574849" y="1326218"/>
            <a:ext cx="2069650" cy="1999498"/>
            <a:chOff x="3318905" y="1167993"/>
            <a:chExt cx="2538507" cy="256904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48E2CF-699B-4CB4-B404-02FAE1D46F08}"/>
                </a:ext>
              </a:extLst>
            </p:cNvPr>
            <p:cNvSpPr/>
            <p:nvPr/>
          </p:nvSpPr>
          <p:spPr>
            <a:xfrm>
              <a:off x="3318905" y="1167993"/>
              <a:ext cx="2538507" cy="256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35" name="Picture 3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7E3B7D5A-371B-4DC8-B7D2-DDB6BF559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510" y="1290378"/>
              <a:ext cx="2361374" cy="236137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FE9785-6D8F-4ED9-8F25-B9D75D4F7DFC}"/>
              </a:ext>
            </a:extLst>
          </p:cNvPr>
          <p:cNvGrpSpPr/>
          <p:nvPr/>
        </p:nvGrpSpPr>
        <p:grpSpPr>
          <a:xfrm>
            <a:off x="678493" y="2370570"/>
            <a:ext cx="2124000" cy="2116860"/>
            <a:chOff x="502908" y="2128016"/>
            <a:chExt cx="2538507" cy="256904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78A2DD-C245-4765-9635-7FD4AF7A6BA0}"/>
                </a:ext>
              </a:extLst>
            </p:cNvPr>
            <p:cNvSpPr/>
            <p:nvPr/>
          </p:nvSpPr>
          <p:spPr>
            <a:xfrm>
              <a:off x="502908" y="2128016"/>
              <a:ext cx="2538507" cy="256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pic>
          <p:nvPicPr>
            <p:cNvPr id="31" name="Picture 30" descr="A picture containing person, indoor, wall&#10;&#10;Description automatically generated">
              <a:extLst>
                <a:ext uri="{FF2B5EF4-FFF2-40B4-BE49-F238E27FC236}">
                  <a16:creationId xmlns:a16="http://schemas.microsoft.com/office/drawing/2014/main" id="{724E1E81-0107-4FE7-BF4A-956A80E3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854" y="2269259"/>
              <a:ext cx="2361374" cy="236137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573EE8-7894-4C75-BE25-3FECE6C9D70E}"/>
              </a:ext>
            </a:extLst>
          </p:cNvPr>
          <p:cNvGrpSpPr/>
          <p:nvPr/>
        </p:nvGrpSpPr>
        <p:grpSpPr>
          <a:xfrm>
            <a:off x="6530357" y="2414730"/>
            <a:ext cx="1925898" cy="2139578"/>
            <a:chOff x="5843494" y="1511905"/>
            <a:chExt cx="2538507" cy="256904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74C1CD-8EE1-4A16-A6CC-4B5BD87776D5}"/>
                </a:ext>
              </a:extLst>
            </p:cNvPr>
            <p:cNvSpPr/>
            <p:nvPr/>
          </p:nvSpPr>
          <p:spPr>
            <a:xfrm>
              <a:off x="5843494" y="1511905"/>
              <a:ext cx="2538507" cy="256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33" name="Picture 32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BAFEA0ED-C368-4BCD-BAF1-D1128D81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3267" y="1603364"/>
              <a:ext cx="2344750" cy="2344750"/>
            </a:xfrm>
            <a:prstGeom prst="rect">
              <a:avLst/>
            </a:prstGeom>
          </p:spPr>
        </p:pic>
      </p:grpSp>
      <p:sp>
        <p:nvSpPr>
          <p:cNvPr id="44" name="Text Placeholder 41">
            <a:extLst>
              <a:ext uri="{FF2B5EF4-FFF2-40B4-BE49-F238E27FC236}">
                <a16:creationId xmlns:a16="http://schemas.microsoft.com/office/drawing/2014/main" id="{5C749FAB-5EB4-46E7-8128-8C8884154891}"/>
              </a:ext>
            </a:extLst>
          </p:cNvPr>
          <p:cNvSpPr txBox="1">
            <a:spLocks/>
          </p:cNvSpPr>
          <p:nvPr/>
        </p:nvSpPr>
        <p:spPr bwMode="white">
          <a:xfrm>
            <a:off x="3539320" y="4030182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Elizabeth Bahia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Mentorada</a:t>
            </a:r>
            <a:endParaRPr lang="en-US" sz="1600" i="1" dirty="0">
              <a:solidFill>
                <a:schemeClr val="bg2"/>
              </a:solidFill>
            </a:endParaRPr>
          </a:p>
        </p:txBody>
      </p:sp>
      <p:sp>
        <p:nvSpPr>
          <p:cNvPr id="45" name="Text Placeholder 41">
            <a:extLst>
              <a:ext uri="{FF2B5EF4-FFF2-40B4-BE49-F238E27FC236}">
                <a16:creationId xmlns:a16="http://schemas.microsoft.com/office/drawing/2014/main" id="{165E2737-7EDC-411E-88D8-A3B64884584B}"/>
              </a:ext>
            </a:extLst>
          </p:cNvPr>
          <p:cNvSpPr txBox="1">
            <a:spLocks/>
          </p:cNvSpPr>
          <p:nvPr/>
        </p:nvSpPr>
        <p:spPr bwMode="white">
          <a:xfrm>
            <a:off x="6530357" y="4877981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Marcia Viana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Mentorada</a:t>
            </a:r>
            <a:endParaRPr lang="en-US" sz="1600" i="1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i="1" dirty="0">
              <a:solidFill>
                <a:schemeClr val="bg2"/>
              </a:solidFill>
            </a:endParaRPr>
          </a:p>
        </p:txBody>
      </p:sp>
      <p:sp>
        <p:nvSpPr>
          <p:cNvPr id="46" name="Text Placeholder 41">
            <a:extLst>
              <a:ext uri="{FF2B5EF4-FFF2-40B4-BE49-F238E27FC236}">
                <a16:creationId xmlns:a16="http://schemas.microsoft.com/office/drawing/2014/main" id="{5206BF0A-D01B-4B49-ABA6-14C1EF66F006}"/>
              </a:ext>
            </a:extLst>
          </p:cNvPr>
          <p:cNvSpPr txBox="1">
            <a:spLocks/>
          </p:cNvSpPr>
          <p:nvPr/>
        </p:nvSpPr>
        <p:spPr bwMode="white">
          <a:xfrm>
            <a:off x="9576297" y="4009626"/>
            <a:ext cx="2700338" cy="738187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Thiago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Marinho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 err="1">
                <a:solidFill>
                  <a:schemeClr val="bg2"/>
                </a:solidFill>
              </a:rPr>
              <a:t>Mentorado</a:t>
            </a:r>
            <a:endParaRPr lang="en-US" sz="1600" i="1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1AB86-456E-4899-B068-08869FEE2AEC}"/>
              </a:ext>
            </a:extLst>
          </p:cNvPr>
          <p:cNvGrpSpPr/>
          <p:nvPr/>
        </p:nvGrpSpPr>
        <p:grpSpPr>
          <a:xfrm>
            <a:off x="3533458" y="1019679"/>
            <a:ext cx="2009089" cy="2219889"/>
            <a:chOff x="3533458" y="1019679"/>
            <a:chExt cx="2009089" cy="221988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FF5236-EE52-4F28-B295-50EE18CE50E3}"/>
                </a:ext>
              </a:extLst>
            </p:cNvPr>
            <p:cNvSpPr/>
            <p:nvPr/>
          </p:nvSpPr>
          <p:spPr>
            <a:xfrm>
              <a:off x="3533458" y="1019679"/>
              <a:ext cx="2009089" cy="2219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3" name="Picture 2" descr="A person with white hair&#10;&#10;Description automatically generated with low confidence">
              <a:extLst>
                <a:ext uri="{FF2B5EF4-FFF2-40B4-BE49-F238E27FC236}">
                  <a16:creationId xmlns:a16="http://schemas.microsoft.com/office/drawing/2014/main" id="{C59AE23B-E783-4455-B54B-0DB27E9BC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6442" y="1116992"/>
              <a:ext cx="1795766" cy="2075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32000"/>
            <a:ext cx="11040764" cy="432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  </a:t>
            </a:r>
            <a:r>
              <a:rPr lang="en-US" dirty="0" err="1">
                <a:solidFill>
                  <a:srgbClr val="0070C0"/>
                </a:solidFill>
              </a:rPr>
              <a:t>problema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5254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Movimentos</a:t>
            </a:r>
            <a:r>
              <a:rPr lang="en-US" sz="2400" dirty="0">
                <a:solidFill>
                  <a:schemeClr val="accent6"/>
                </a:solidFill>
              </a:rPr>
              <a:t> do mercado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de </a:t>
            </a:r>
            <a:r>
              <a:rPr lang="en-US" dirty="0" err="1"/>
              <a:t>preços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determinadas</a:t>
            </a:r>
            <a:r>
              <a:rPr lang="en-US" dirty="0"/>
              <a:t> </a:t>
            </a:r>
            <a:r>
              <a:rPr lang="en-US" dirty="0" err="1"/>
              <a:t>regiões</a:t>
            </a:r>
            <a:endParaRPr lang="en-US" noProof="1"/>
          </a:p>
          <a:p>
            <a:endParaRPr lang="en-US" dirty="0"/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26113" y="3760628"/>
            <a:ext cx="1620000" cy="360000"/>
          </a:xfrm>
        </p:spPr>
        <p:txBody>
          <a:bodyPr/>
          <a:lstStyle/>
          <a:p>
            <a:r>
              <a:rPr lang="en-US" sz="2400" dirty="0">
                <a:solidFill>
                  <a:schemeClr val="accent6"/>
                </a:solidFill>
              </a:rPr>
              <a:t>Valor </a:t>
            </a:r>
            <a:r>
              <a:rPr lang="en-US" sz="2400" dirty="0" err="1">
                <a:solidFill>
                  <a:schemeClr val="accent6"/>
                </a:solidFill>
              </a:rPr>
              <a:t>factível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/>
              <a:t>Conhecer o valor real do imóvel para não errar para cima ou para baixo</a:t>
            </a:r>
          </a:p>
          <a:p>
            <a:endParaRPr lang="en-US" dirty="0"/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6972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Vendas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Fazer </a:t>
            </a:r>
            <a:r>
              <a:rPr lang="en-US" dirty="0" err="1"/>
              <a:t>vendas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assertivas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dentro da </a:t>
            </a:r>
            <a:r>
              <a:rPr lang="en-US" dirty="0" err="1"/>
              <a:t>realidade</a:t>
            </a:r>
            <a:endParaRPr lang="en-US" noProof="1"/>
          </a:p>
          <a:p>
            <a:endParaRPr lang="en-US" dirty="0"/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87831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Avaliação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mais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justa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viés</a:t>
            </a:r>
            <a:r>
              <a:rPr lang="en-US" dirty="0"/>
              <a:t> dos </a:t>
            </a:r>
            <a:r>
              <a:rPr lang="en-US" dirty="0" err="1"/>
              <a:t>corretores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usar </a:t>
            </a:r>
            <a:r>
              <a:rPr lang="en-US" dirty="0" err="1"/>
              <a:t>critérios</a:t>
            </a:r>
            <a:r>
              <a:rPr lang="en-US" dirty="0"/>
              <a:t> </a:t>
            </a:r>
            <a:r>
              <a:rPr lang="en-US" dirty="0" err="1"/>
              <a:t>subjetivos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endParaRPr lang="en-US" noProof="1"/>
          </a:p>
          <a:p>
            <a:endParaRPr lang="en-US" dirty="0"/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18689" y="3760628"/>
            <a:ext cx="1620000" cy="360000"/>
          </a:xfrm>
        </p:spPr>
        <p:txBody>
          <a:bodyPr/>
          <a:lstStyle/>
          <a:p>
            <a:r>
              <a:rPr lang="en-US" sz="2400" dirty="0" err="1">
                <a:solidFill>
                  <a:schemeClr val="accent6"/>
                </a:solidFill>
              </a:rPr>
              <a:t>Pesquisa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Ter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referência</a:t>
            </a:r>
            <a:r>
              <a:rPr lang="en-US" dirty="0"/>
              <a:t> do mercado de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noProof="1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A2725-E932-4F0A-B856-A7A5604DC298}"/>
              </a:ext>
            </a:extLst>
          </p:cNvPr>
          <p:cNvSpPr txBox="1"/>
          <p:nvPr/>
        </p:nvSpPr>
        <p:spPr>
          <a:xfrm>
            <a:off x="633663" y="994611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dinâmico</a:t>
            </a:r>
            <a:r>
              <a:rPr lang="en-US" dirty="0"/>
              <a:t> mercado </a:t>
            </a:r>
            <a:r>
              <a:rPr lang="en-US" dirty="0" err="1"/>
              <a:t>imobiliário</a:t>
            </a:r>
            <a:r>
              <a:rPr lang="en-US" dirty="0"/>
              <a:t> </a:t>
            </a:r>
            <a:r>
              <a:rPr lang="en-US" dirty="0" err="1"/>
              <a:t>brasileiro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preços</a:t>
            </a:r>
            <a:r>
              <a:rPr lang="en-US" dirty="0"/>
              <a:t> dos </a:t>
            </a:r>
            <a:r>
              <a:rPr lang="en-US" dirty="0" err="1"/>
              <a:t>imóveis</a:t>
            </a:r>
            <a:r>
              <a:rPr lang="en-US" dirty="0"/>
              <a:t> à </a:t>
            </a:r>
            <a:r>
              <a:rPr lang="en-US" dirty="0" err="1"/>
              <a:t>venda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sujeitos</a:t>
            </a:r>
            <a:r>
              <a:rPr lang="en-US" dirty="0"/>
              <a:t> a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instinto</a:t>
            </a:r>
            <a:r>
              <a:rPr lang="en-US" dirty="0"/>
              <a:t>.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objetivo do projeto é criar um modelo de Regressão Linear para prever os preços de imóveis no Brasil.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AF7683-ADCC-4AD7-88F4-3A7921AF29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75511" y="2848684"/>
            <a:ext cx="3863221" cy="720000"/>
          </a:xfrm>
        </p:spPr>
        <p:txBody>
          <a:bodyPr/>
          <a:lstStyle/>
          <a:p>
            <a:r>
              <a:rPr lang="en-US" sz="6600" dirty="0"/>
              <a:t>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6"/>
                </a:solidFill>
              </a:rPr>
              <a:t>Fonte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Optamos</a:t>
            </a:r>
            <a:r>
              <a:rPr lang="en-US" dirty="0"/>
              <a:t> por um dataset </a:t>
            </a:r>
            <a:r>
              <a:rPr lang="en-US" dirty="0" err="1"/>
              <a:t>disponibilizado</a:t>
            </a:r>
            <a:r>
              <a:rPr lang="en-US" dirty="0"/>
              <a:t> no Kaggle, por ser </a:t>
            </a:r>
            <a:r>
              <a:rPr lang="en-US" dirty="0" err="1"/>
              <a:t>fonte</a:t>
            </a:r>
            <a:r>
              <a:rPr lang="en-US" dirty="0"/>
              <a:t> </a:t>
            </a:r>
            <a:r>
              <a:rPr lang="en-US" dirty="0" err="1"/>
              <a:t>pública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accent6"/>
                </a:solidFill>
              </a:rPr>
              <a:t>Registros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 dataset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forma </a:t>
            </a:r>
            <a:r>
              <a:rPr lang="en-US" dirty="0" err="1"/>
              <a:t>bruta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868.285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24 </a:t>
            </a:r>
            <a:r>
              <a:rPr lang="en-US" dirty="0" err="1"/>
              <a:t>colunas</a:t>
            </a:r>
            <a:r>
              <a:rPr lang="en-US" noProof="1"/>
              <a:t> 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accent6"/>
                </a:solidFill>
              </a:rPr>
              <a:t>Formato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Trabalhamos</a:t>
            </a:r>
            <a:r>
              <a:rPr lang="en-US" dirty="0"/>
              <a:t> no </a:t>
            </a:r>
            <a:r>
              <a:rPr lang="en-US" dirty="0" err="1"/>
              <a:t>formato</a:t>
            </a:r>
            <a:r>
              <a:rPr lang="en-US" dirty="0"/>
              <a:t> CSV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6C640D88-F949-417E-9A53-CC4A3FC87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5459" y="2734348"/>
            <a:ext cx="914400" cy="914400"/>
          </a:xfrm>
          <a:prstGeom prst="rect">
            <a:avLst/>
          </a:prstGeom>
        </p:spPr>
      </p:pic>
      <p:pic>
        <p:nvPicPr>
          <p:cNvPr id="15" name="Graphic 14" descr="Open folder with solid fill">
            <a:extLst>
              <a:ext uri="{FF2B5EF4-FFF2-40B4-BE49-F238E27FC236}">
                <a16:creationId xmlns:a16="http://schemas.microsoft.com/office/drawing/2014/main" id="{A86FB610-6C47-4487-A418-BF86E45A6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6318" y="275148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C08505-A246-49A1-8EB9-1D5CF232C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58" y="2951746"/>
            <a:ext cx="1123656" cy="4393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AD5CCD-2FB1-4DD7-B916-7DB18E94E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Metodologia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desenvolvimento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1007999"/>
            <a:ext cx="11329200" cy="796737"/>
          </a:xfrm>
        </p:spPr>
        <p:txBody>
          <a:bodyPr/>
          <a:lstStyle/>
          <a:p>
            <a:r>
              <a:rPr lang="en-US" dirty="0" err="1"/>
              <a:t>Decidimos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ágil</a:t>
            </a:r>
            <a:r>
              <a:rPr lang="en-US" dirty="0"/>
              <a:t> (Scrum)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invés</a:t>
            </a:r>
            <a:r>
              <a:rPr lang="en-US" dirty="0"/>
              <a:t> de </a:t>
            </a:r>
            <a:r>
              <a:rPr lang="en-US" dirty="0" err="1"/>
              <a:t>cascata</a:t>
            </a:r>
            <a:r>
              <a:rPr lang="en-US" dirty="0"/>
              <a:t>, 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ajudou</a:t>
            </a:r>
            <a:r>
              <a:rPr lang="en-US" dirty="0"/>
              <a:t> a </a:t>
            </a:r>
            <a:r>
              <a:rPr lang="en-US" dirty="0" err="1"/>
              <a:t>construir</a:t>
            </a:r>
            <a:r>
              <a:rPr lang="en-US" dirty="0"/>
              <a:t> e </a:t>
            </a:r>
            <a:r>
              <a:rPr lang="en-US" dirty="0" err="1"/>
              <a:t>testar</a:t>
            </a:r>
            <a:r>
              <a:rPr lang="en-US" dirty="0"/>
              <a:t> </a:t>
            </a:r>
            <a:r>
              <a:rPr lang="en-US" dirty="0" err="1"/>
              <a:t>idéias</a:t>
            </a:r>
            <a:r>
              <a:rPr lang="en-US" dirty="0"/>
              <a:t> de forma </a:t>
            </a:r>
            <a:r>
              <a:rPr lang="en-US" dirty="0" err="1"/>
              <a:t>iterativa</a:t>
            </a:r>
            <a:r>
              <a:rPr lang="en-US" dirty="0"/>
              <a:t>.</a:t>
            </a:r>
          </a:p>
          <a:p>
            <a:r>
              <a:rPr lang="en-US" dirty="0" err="1"/>
              <a:t>Fizemos</a:t>
            </a:r>
            <a:r>
              <a:rPr lang="en-US" dirty="0"/>
              <a:t> </a:t>
            </a:r>
            <a:r>
              <a:rPr lang="en-US" dirty="0" err="1"/>
              <a:t>reuniões</a:t>
            </a:r>
            <a:r>
              <a:rPr lang="en-US" dirty="0"/>
              <a:t> Sprint para </a:t>
            </a:r>
            <a:r>
              <a:rPr lang="en-US" dirty="0" err="1"/>
              <a:t>alinhamento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1" y="1728000"/>
            <a:ext cx="8848559" cy="720000"/>
          </a:xfrm>
        </p:spPr>
        <p:txBody>
          <a:bodyPr/>
          <a:lstStyle/>
          <a:p>
            <a:r>
              <a:rPr lang="en-US" sz="2400" b="1" dirty="0">
                <a:solidFill>
                  <a:schemeClr val="accent6"/>
                </a:solidFill>
              </a:rPr>
              <a:t>Jornada do </a:t>
            </a:r>
            <a:r>
              <a:rPr lang="en-US" sz="2400" b="1" dirty="0" err="1">
                <a:solidFill>
                  <a:schemeClr val="accent6"/>
                </a:solidFill>
              </a:rPr>
              <a:t>cliente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D6A23A-2D11-4EA1-BD93-D489518F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" y="2278613"/>
            <a:ext cx="8848559" cy="45793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3F40A4-BF0C-4883-900C-3FF3A66D4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Metodologia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desenvolvimento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00" y="864000"/>
            <a:ext cx="11183684" cy="720000"/>
          </a:xfrm>
        </p:spPr>
        <p:txBody>
          <a:bodyPr/>
          <a:lstStyle/>
          <a:p>
            <a:r>
              <a:rPr lang="en-US" sz="2400" b="1" dirty="0" err="1">
                <a:solidFill>
                  <a:schemeClr val="accent6"/>
                </a:solidFill>
              </a:rPr>
              <a:t>Histórias</a:t>
            </a:r>
            <a:r>
              <a:rPr lang="en-US" sz="2400" b="1" dirty="0">
                <a:solidFill>
                  <a:schemeClr val="accent6"/>
                </a:solidFill>
              </a:rPr>
              <a:t> de </a:t>
            </a:r>
            <a:r>
              <a:rPr lang="en-US" sz="2400" b="1" dirty="0" err="1">
                <a:solidFill>
                  <a:schemeClr val="accent6"/>
                </a:solidFill>
              </a:rPr>
              <a:t>usuário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65C82A-AAC5-42E3-9C79-3C4C79A5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F9A54-FFCE-4DC2-A6BB-6A5CEEBE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00" y="1388643"/>
            <a:ext cx="9721516" cy="52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56FFE86-F2B2-4330-B9D3-1409EA84B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5" r="32909"/>
          <a:stretch/>
        </p:blipFill>
        <p:spPr>
          <a:xfrm>
            <a:off x="4564609" y="140615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894" y="268952"/>
            <a:ext cx="3259043" cy="84407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 err="1">
                <a:solidFill>
                  <a:srgbClr val="0070C0"/>
                </a:solidFill>
              </a:rPr>
              <a:t>Estimativas</a:t>
            </a:r>
            <a:r>
              <a:rPr lang="en-US" sz="3200" dirty="0">
                <a:solidFill>
                  <a:srgbClr val="0070C0"/>
                </a:solidFill>
              </a:rPr>
              <a:t> das </a:t>
            </a:r>
            <a:r>
              <a:rPr lang="en-US" sz="3200" dirty="0" err="1">
                <a:solidFill>
                  <a:srgbClr val="0070C0"/>
                </a:solidFill>
              </a:rPr>
              <a:t>histórias</a:t>
            </a:r>
            <a:r>
              <a:rPr lang="en-US" sz="3200" dirty="0">
                <a:solidFill>
                  <a:srgbClr val="0070C0"/>
                </a:solidFill>
              </a:rPr>
              <a:t> de </a:t>
            </a:r>
            <a:r>
              <a:rPr lang="en-US" sz="3200" dirty="0" err="1">
                <a:solidFill>
                  <a:srgbClr val="0070C0"/>
                </a:solidFill>
              </a:rPr>
              <a:t>usuário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9A03A61-AA0C-4075-9233-7BA0EC61C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" y="3508440"/>
            <a:ext cx="11593381" cy="33495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614332-AE59-449E-9C74-505498612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6926"/>
            <a:ext cx="2457711" cy="20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Metodologia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desenvolvimento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00" y="864000"/>
            <a:ext cx="10878884" cy="720000"/>
          </a:xfrm>
        </p:spPr>
        <p:txBody>
          <a:bodyPr/>
          <a:lstStyle/>
          <a:p>
            <a:r>
              <a:rPr lang="en-US" sz="2400" b="1" dirty="0">
                <a:solidFill>
                  <a:schemeClr val="accent6"/>
                </a:solidFill>
              </a:rPr>
              <a:t>Product backlog e Sprint Backlog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5B6B5-A292-44C3-B8E7-0D0C440E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0" y="1384102"/>
            <a:ext cx="9520989" cy="5350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396A0-8236-4171-BA30-F437AD9A7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432000"/>
            <a:ext cx="10093972" cy="432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Expectativa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E556E-EB1F-4FE1-94F5-E0AD9F7E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6" y="864000"/>
            <a:ext cx="11362087" cy="5412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FC2B5-F232-4EC7-B844-FAA6D49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89" y="6368716"/>
            <a:ext cx="1774168" cy="4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721D9-79E8-4C19-AC53-B7EAB9119E8E}"/>
              </a:ext>
            </a:extLst>
          </p:cNvPr>
          <p:cNvSpPr txBox="1"/>
          <p:nvPr/>
        </p:nvSpPr>
        <p:spPr>
          <a:xfrm>
            <a:off x="9865895" y="6577832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Fonte:</a:t>
            </a:r>
          </a:p>
        </p:txBody>
      </p:sp>
    </p:spTree>
    <p:extLst>
      <p:ext uri="{BB962C8B-B14F-4D97-AF65-F5344CB8AC3E}">
        <p14:creationId xmlns:p14="http://schemas.microsoft.com/office/powerpoint/2010/main" val="187426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2910</TotalTime>
  <Words>468</Words>
  <Application>Microsoft Office PowerPoint</Application>
  <PresentationFormat>Widescreen</PresentationFormat>
  <Paragraphs>100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Corbel</vt:lpstr>
      <vt:lpstr>Times New Roman</vt:lpstr>
      <vt:lpstr>Wingdings</vt:lpstr>
      <vt:lpstr>Office Theme</vt:lpstr>
      <vt:lpstr>Real State </vt:lpstr>
      <vt:lpstr>Apresentação do PowerPoint</vt:lpstr>
      <vt:lpstr>O  problema</vt:lpstr>
      <vt:lpstr>Dataset</vt:lpstr>
      <vt:lpstr>Metodologia de desenvolvimento</vt:lpstr>
      <vt:lpstr>Metodologia de desenvolvimento</vt:lpstr>
      <vt:lpstr>Estimativas das histórias de usuário</vt:lpstr>
      <vt:lpstr>Metodologia de desenvolvimento</vt:lpstr>
      <vt:lpstr>Expectativa</vt:lpstr>
      <vt:lpstr>Realidade</vt:lpstr>
      <vt:lpstr>Ferramentas utilizadas</vt:lpstr>
      <vt:lpstr>Análise Exploratória </vt:lpstr>
      <vt:lpstr>Construção / testes / avaliação</vt:lpstr>
      <vt:lpstr>Visualização</vt:lpstr>
      <vt:lpstr>Visualização</vt:lpstr>
      <vt:lpstr>Visualização</vt:lpstr>
      <vt:lpstr>Obrigado 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State </dc:title>
  <dc:creator>Marcia M</dc:creator>
  <cp:lastModifiedBy>Bahia2</cp:lastModifiedBy>
  <cp:revision>11</cp:revision>
  <dcterms:created xsi:type="dcterms:W3CDTF">2021-09-27T19:48:03Z</dcterms:created>
  <dcterms:modified xsi:type="dcterms:W3CDTF">2021-10-05T20:43:16Z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